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71" r:id="rId4"/>
    <p:sldId id="287" r:id="rId5"/>
    <p:sldId id="290" r:id="rId6"/>
    <p:sldId id="288" r:id="rId7"/>
    <p:sldId id="275" r:id="rId8"/>
    <p:sldId id="280" r:id="rId9"/>
    <p:sldId id="283" r:id="rId10"/>
    <p:sldId id="291" r:id="rId11"/>
    <p:sldId id="284" r:id="rId12"/>
    <p:sldId id="281" r:id="rId13"/>
    <p:sldId id="270" r:id="rId14"/>
    <p:sldId id="292" r:id="rId15"/>
    <p:sldId id="282" r:id="rId16"/>
    <p:sldId id="285" r:id="rId17"/>
  </p:sldIdLst>
  <p:sldSz cx="9144000" cy="6858000" type="screen4x3"/>
  <p:notesSz cx="6865938" cy="99980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2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9110" y="0"/>
            <a:ext cx="2975240" cy="499904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r">
              <a:defRPr sz="1300"/>
            </a:lvl1pPr>
          </a:lstStyle>
          <a:p>
            <a:fld id="{13C84645-B324-4E56-BBF8-787BFA89DD26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499904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9110" y="9496437"/>
            <a:ext cx="2975240" cy="499904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r">
              <a:defRPr sz="1300"/>
            </a:lvl1pPr>
          </a:lstStyle>
          <a:p>
            <a:fld id="{F1A36F22-12C0-473E-BF36-838A1E5B394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81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501639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501639"/>
          </a:xfrm>
          <a:prstGeom prst="rect">
            <a:avLst/>
          </a:prstGeom>
        </p:spPr>
        <p:txBody>
          <a:bodyPr vert="horz" lIns="96353" tIns="48177" rIns="96353" bIns="48177" rtlCol="0"/>
          <a:lstStyle>
            <a:lvl1pPr algn="r">
              <a:defRPr sz="1300"/>
            </a:lvl1pPr>
          </a:lstStyle>
          <a:p>
            <a:fld id="{00DC55F9-B8A0-4EEB-9236-2FB717784A5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50950"/>
            <a:ext cx="4497388" cy="3373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3" tIns="48177" rIns="96353" bIns="48177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6595" y="4811573"/>
            <a:ext cx="5492750" cy="3936742"/>
          </a:xfrm>
          <a:prstGeom prst="rect">
            <a:avLst/>
          </a:prstGeom>
        </p:spPr>
        <p:txBody>
          <a:bodyPr vert="horz" lIns="96353" tIns="48177" rIns="96353" bIns="48177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8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9110" y="9496437"/>
            <a:ext cx="2975240" cy="501638"/>
          </a:xfrm>
          <a:prstGeom prst="rect">
            <a:avLst/>
          </a:prstGeom>
        </p:spPr>
        <p:txBody>
          <a:bodyPr vert="horz" lIns="96353" tIns="48177" rIns="96353" bIns="48177" rtlCol="0" anchor="b"/>
          <a:lstStyle>
            <a:lvl1pPr algn="r">
              <a:defRPr sz="1300"/>
            </a:lvl1pPr>
          </a:lstStyle>
          <a:p>
            <a:fld id="{3D0216B7-FF69-4F41-A2D5-EBD96771BC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16B7-FF69-4F41-A2D5-EBD96771BC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25" name="U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/>
              <a:t>Klik for at redigere undertiteltypografien i masteren</a:t>
            </a:r>
            <a:endParaRPr kumimoji="0" lang="en-US"/>
          </a:p>
        </p:txBody>
      </p:sp>
      <p:sp>
        <p:nvSpPr>
          <p:cNvPr id="31" name="Pladsholder til dato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billed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/>
              <a:t>Klik på ikonet for at tilføje et billede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dsholder til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1" name="Pladsholder til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typografi i masteren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27" name="Pladsholder til dato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FD1E4D-6B93-4EE9-8A10-B8AD336451E2}" type="datetimeFigureOut">
              <a:rPr lang="da-DK" smtClean="0"/>
              <a:pPr/>
              <a:t>02-03-2023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orvin.dk.linux49.unoeuro-server.com/wp-content/uploads/2014/12/forvin_logo_medium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vin.dk.linux49.unoeuro-server.com/wp-content/uploads/2014/12/forvin_logo_medium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boks 1"/>
          <p:cNvSpPr txBox="1"/>
          <p:nvPr/>
        </p:nvSpPr>
        <p:spPr>
          <a:xfrm>
            <a:off x="3707904" y="862225"/>
            <a:ext cx="446449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a-DK" b="1" dirty="0" smtClean="0"/>
          </a:p>
          <a:p>
            <a:pPr algn="ctr"/>
            <a:r>
              <a:rPr lang="da-DK" b="1" dirty="0" smtClean="0"/>
              <a:t>Foreningen </a:t>
            </a:r>
            <a:r>
              <a:rPr lang="da-DK" b="1" dirty="0"/>
              <a:t>af Danske Vinimportører</a:t>
            </a:r>
            <a:endParaRPr lang="da-DK" dirty="0"/>
          </a:p>
          <a:p>
            <a:pPr algn="ctr"/>
            <a:r>
              <a:rPr lang="da-DK" b="1" dirty="0"/>
              <a:t>Årsrapport </a:t>
            </a:r>
            <a:r>
              <a:rPr lang="da-DK" b="1" dirty="0" smtClean="0"/>
              <a:t>2022 </a:t>
            </a:r>
            <a:r>
              <a:rPr lang="da-DK" b="1" dirty="0"/>
              <a:t>(12. regnskabsår)</a:t>
            </a:r>
            <a:endParaRPr lang="da-DK" dirty="0"/>
          </a:p>
          <a:p>
            <a:pPr algn="ctr"/>
            <a:r>
              <a:rPr lang="da-DK" b="1" dirty="0"/>
              <a:t>CVR 34172471</a:t>
            </a:r>
            <a:endParaRPr lang="da-DK" dirty="0"/>
          </a:p>
          <a:p>
            <a:pPr algn="ctr"/>
            <a:r>
              <a:rPr lang="da-DK" b="1" dirty="0"/>
              <a:t>www.forvin.dk</a:t>
            </a:r>
            <a:endParaRPr lang="da-DK" dirty="0"/>
          </a:p>
          <a:p>
            <a:pPr algn="ctr"/>
            <a:endParaRPr lang="da-DK" dirty="0"/>
          </a:p>
        </p:txBody>
      </p:sp>
      <p:pic>
        <p:nvPicPr>
          <p:cNvPr id="6" name="Billede 5" descr="https://www.find-din-vin.dk/wp-content/uploads/2017/11/sola-vine-coverbillede-wpcf_360x25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68" y="2996952"/>
            <a:ext cx="4521200" cy="315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800" b="1" dirty="0" smtClean="0">
                <a:solidFill>
                  <a:srgbClr val="0070C0"/>
                </a:solidFill>
              </a:rPr>
              <a:t>Den nuværende konstituering af bestyrelsen</a:t>
            </a:r>
            <a:endParaRPr lang="da-DK" sz="2800" b="1" dirty="0">
              <a:solidFill>
                <a:srgbClr val="0070C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234"/>
            <a:ext cx="8135331" cy="29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800" b="1" dirty="0" smtClean="0">
                <a:solidFill>
                  <a:srgbClr val="0070C0"/>
                </a:solidFill>
              </a:rPr>
              <a:t>Valg til bestyrelsen</a:t>
            </a:r>
            <a:endParaRPr lang="da-DK" sz="2800" b="1" dirty="0">
              <a:solidFill>
                <a:srgbClr val="0070C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607013" cy="50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989348" y="405703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rgbClr val="0070C0"/>
                </a:solidFill>
              </a:rPr>
              <a:t>Fastsættelse af </a:t>
            </a:r>
            <a:r>
              <a:rPr lang="da-DK" sz="2800" b="1" dirty="0" smtClean="0">
                <a:solidFill>
                  <a:srgbClr val="0070C0"/>
                </a:solidFill>
              </a:rPr>
              <a:t>kontingent </a:t>
            </a:r>
          </a:p>
          <a:p>
            <a:pPr algn="ctr"/>
            <a:r>
              <a:rPr lang="da-DK" sz="2800" b="1" dirty="0" smtClean="0">
                <a:solidFill>
                  <a:srgbClr val="0070C0"/>
                </a:solidFill>
              </a:rPr>
              <a:t>for 2023</a:t>
            </a:r>
            <a:endParaRPr lang="da-DK" sz="2800" b="1" dirty="0">
              <a:solidFill>
                <a:srgbClr val="0070C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835696" y="24658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dirty="0"/>
              <a:t>B</a:t>
            </a:r>
            <a:r>
              <a:rPr lang="da-DK" dirty="0" smtClean="0"/>
              <a:t>estyrelsen </a:t>
            </a:r>
            <a:r>
              <a:rPr lang="da-DK" dirty="0"/>
              <a:t>foreslår at kontingentet forbliver uændret (500 kr. ex moms)</a:t>
            </a:r>
          </a:p>
        </p:txBody>
      </p:sp>
    </p:spTree>
    <p:extLst>
      <p:ext uri="{BB962C8B-B14F-4D97-AF65-F5344CB8AC3E}">
        <p14:creationId xmlns:p14="http://schemas.microsoft.com/office/powerpoint/2010/main" val="382566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403648" y="419237"/>
            <a:ext cx="691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0070C0"/>
                </a:solidFill>
              </a:rPr>
              <a:t>Bestyrelsens godkendelse af årsrapporten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4180"/>
            <a:ext cx="7128792" cy="51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403648" y="419237"/>
            <a:ext cx="69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da-DK" sz="2800" b="1" dirty="0" smtClean="0">
                <a:solidFill>
                  <a:srgbClr val="0070C0"/>
                </a:solidFill>
                <a:latin typeface="+mj-lt"/>
                <a:ea typeface="Verdana" panose="020B0604030504040204" pitchFamily="34" charset="0"/>
              </a:rPr>
              <a:t>Revisorerklæring</a:t>
            </a:r>
            <a:endParaRPr lang="da-DK" sz="28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1550"/>
            <a:ext cx="7538023" cy="29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800" b="1" dirty="0">
                <a:solidFill>
                  <a:srgbClr val="0070C0"/>
                </a:solidFill>
                <a:latin typeface="+mj-lt"/>
                <a:ea typeface="Verdana" panose="020B0604030504040204" pitchFamily="34" charset="0"/>
              </a:rPr>
              <a:t>Indkomne forslag </a:t>
            </a:r>
          </a:p>
        </p:txBody>
      </p:sp>
    </p:spTree>
    <p:extLst>
      <p:ext uri="{BB962C8B-B14F-4D97-AF65-F5344CB8AC3E}">
        <p14:creationId xmlns:p14="http://schemas.microsoft.com/office/powerpoint/2010/main" val="133474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800" b="1" dirty="0">
                <a:solidFill>
                  <a:srgbClr val="0070C0"/>
                </a:solidFill>
              </a:rPr>
              <a:t>Eventuelt</a:t>
            </a:r>
          </a:p>
        </p:txBody>
      </p:sp>
      <p:sp>
        <p:nvSpPr>
          <p:cNvPr id="2" name="Rektangel 1"/>
          <p:cNvSpPr/>
          <p:nvPr/>
        </p:nvSpPr>
        <p:spPr>
          <a:xfrm>
            <a:off x="1717229" y="1873911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</a:t>
            </a:r>
            <a:r>
              <a:rPr lang="da-DK" dirty="0" smtClean="0"/>
              <a:t>er </a:t>
            </a:r>
            <a:r>
              <a:rPr lang="da-DK" dirty="0"/>
              <a:t>kan alt drøftes, men intet </a:t>
            </a:r>
            <a:r>
              <a:rPr lang="da-DK" dirty="0" smtClean="0"/>
              <a:t>besluttes.</a:t>
            </a:r>
          </a:p>
          <a:p>
            <a:endParaRPr lang="da-DK" dirty="0"/>
          </a:p>
          <a:p>
            <a:r>
              <a:rPr lang="da-DK" dirty="0" smtClean="0"/>
              <a:t>Dirigenten afslutter generalforsamlingen </a:t>
            </a:r>
          </a:p>
          <a:p>
            <a:r>
              <a:rPr lang="da-DK" dirty="0" smtClean="0"/>
              <a:t>når vedkommende mener at tid er.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3186" y="4005064"/>
            <a:ext cx="645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Efter selve generalforsamlingen vil der blive serveret en anretning med tilhørende vine.</a:t>
            </a:r>
          </a:p>
        </p:txBody>
      </p:sp>
      <p:sp>
        <p:nvSpPr>
          <p:cNvPr id="5" name="Rektangel 4"/>
          <p:cNvSpPr/>
          <p:nvPr/>
        </p:nvSpPr>
        <p:spPr>
          <a:xfrm>
            <a:off x="3203848" y="3244532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- - - 0 0 0 - - - </a:t>
            </a:r>
          </a:p>
        </p:txBody>
      </p:sp>
    </p:spTree>
    <p:extLst>
      <p:ext uri="{BB962C8B-B14F-4D97-AF65-F5344CB8AC3E}">
        <p14:creationId xmlns:p14="http://schemas.microsoft.com/office/powerpoint/2010/main" val="175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rgbClr val="0070C0"/>
                </a:solidFill>
              </a:rPr>
              <a:t>Dagsorden</a:t>
            </a:r>
            <a:endParaRPr lang="da-DK" sz="2800" dirty="0">
              <a:solidFill>
                <a:srgbClr val="0070C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914412"/>
            <a:ext cx="6157098" cy="59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37934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rgbClr val="0070C0"/>
                </a:solidFill>
              </a:rPr>
              <a:t>Formandens </a:t>
            </a:r>
            <a:r>
              <a:rPr lang="da-DK" sz="3200" b="1" dirty="0" smtClean="0">
                <a:solidFill>
                  <a:srgbClr val="0070C0"/>
                </a:solidFill>
              </a:rPr>
              <a:t>beretning</a:t>
            </a:r>
            <a:endParaRPr lang="da-DK" sz="3200" b="1" dirty="0">
              <a:solidFill>
                <a:srgbClr val="0070C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30" y="850232"/>
            <a:ext cx="6159255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2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37934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0070C0"/>
                </a:solidFill>
              </a:rPr>
              <a:t>Messer</a:t>
            </a:r>
            <a:endParaRPr lang="da-DK" sz="2800" b="1" dirty="0">
              <a:solidFill>
                <a:srgbClr val="0070C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6" y="865443"/>
            <a:ext cx="7027163" cy="53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547664" y="37934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0070C0"/>
                </a:solidFill>
              </a:rPr>
              <a:t>Fordelsaftaler</a:t>
            </a:r>
            <a:endParaRPr lang="da-DK" sz="2800" b="1" dirty="0">
              <a:solidFill>
                <a:srgbClr val="0070C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060848"/>
            <a:ext cx="703033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37934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0070C0"/>
                </a:solidFill>
              </a:rPr>
              <a:t> Regnskab2022, resultatopgørelse</a:t>
            </a:r>
            <a:endParaRPr lang="da-DK" sz="28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48" y="841012"/>
            <a:ext cx="5028482" cy="5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0070C0"/>
                </a:solidFill>
              </a:rPr>
              <a:t>Balance</a:t>
            </a:r>
            <a:endParaRPr lang="da-DK" sz="2800" b="1" dirty="0">
              <a:solidFill>
                <a:srgbClr val="0070C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1052736"/>
            <a:ext cx="6514361" cy="55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0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800" b="1" dirty="0">
                <a:solidFill>
                  <a:srgbClr val="0070C0"/>
                </a:solidFill>
              </a:rPr>
              <a:t>Information og opdatering af platformen ”findvinen.dk</a:t>
            </a:r>
            <a:r>
              <a:rPr lang="da-DK" sz="2800" b="1" dirty="0" smtClean="0">
                <a:solidFill>
                  <a:srgbClr val="0070C0"/>
                </a:solidFill>
              </a:rPr>
              <a:t>”</a:t>
            </a:r>
            <a:endParaRPr lang="da-DK" sz="2800" b="1" u="sng" dirty="0">
              <a:solidFill>
                <a:srgbClr val="0070C0"/>
              </a:solidFill>
            </a:endParaRPr>
          </a:p>
        </p:txBody>
      </p:sp>
      <p:pic>
        <p:nvPicPr>
          <p:cNvPr id="5" name="Billede 4" descr="C:\Users\Gert\Desktop\forside findvine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2257"/>
            <a:ext cx="6876489" cy="418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7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vin_logo_mediu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9725" cy="8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1835696" y="40115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800" b="1" dirty="0">
                <a:solidFill>
                  <a:srgbClr val="0070C0"/>
                </a:solidFill>
              </a:rPr>
              <a:t>Information og opdatering af platformen ”findvinen.dk</a:t>
            </a:r>
            <a:r>
              <a:rPr lang="da-DK" sz="2800" b="1" dirty="0" smtClean="0">
                <a:solidFill>
                  <a:srgbClr val="0070C0"/>
                </a:solidFill>
              </a:rPr>
              <a:t>”</a:t>
            </a:r>
            <a:endParaRPr lang="da-DK" sz="2800" b="1" u="sng" dirty="0">
              <a:solidFill>
                <a:srgbClr val="0070C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9" y="1618997"/>
            <a:ext cx="6927817" cy="44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9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dådig">
  <a:themeElements>
    <a:clrScheme name="Overdådig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dådig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verdådig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1935</TotalTime>
  <Words>131</Words>
  <Application>Microsoft Office PowerPoint</Application>
  <PresentationFormat>Skærmshow (4:3)</PresentationFormat>
  <Paragraphs>43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Overdådig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Fragtaftaler - Et tilbud fra foreningen</dc:title>
  <dc:creator>PowerAdm</dc:creator>
  <cp:lastModifiedBy>Gert Carl</cp:lastModifiedBy>
  <cp:revision>45</cp:revision>
  <cp:lastPrinted>2023-03-02T10:42:52Z</cp:lastPrinted>
  <dcterms:created xsi:type="dcterms:W3CDTF">2015-02-17T14:39:14Z</dcterms:created>
  <dcterms:modified xsi:type="dcterms:W3CDTF">2023-03-02T11:01:54Z</dcterms:modified>
</cp:coreProperties>
</file>